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7"/>
  </p:notesMasterIdLst>
  <p:handoutMasterIdLst>
    <p:handoutMasterId r:id="rId38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7559675" cy="106918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6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SimSun" pitchFamily="2"/>
            </a:endParaRPr>
          </a:p>
        </p:txBody>
      </p:sp>
      <p:sp>
        <p:nvSpPr>
          <p:cNvPr id="3" name="Marcador de Posição da Data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SimSun" pitchFamily="2"/>
            </a:endParaRPr>
          </a:p>
        </p:txBody>
      </p:sp>
      <p:sp>
        <p:nvSpPr>
          <p:cNvPr id="4" name="Marcador de Posição do Rodapé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SimSun" pitchFamily="2"/>
            </a:endParaRP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1"/>
          <a:lstStyle/>
          <a:p>
            <a:pPr marL="0" marR="0" lvl="0" indent="0" algn="r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F513488-A102-4E41-BA6B-B4C31317FAB6}" type="slidenum">
              <a:t>‹nº›</a:t>
            </a:fld>
            <a:endParaRPr lang="pt-PT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SimSun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99188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>
            <a:spLocks noMove="1" noResize="1"/>
          </p:cNvSpPr>
          <p:nvPr/>
        </p:nvSpPr>
        <p:spPr>
          <a:xfrm>
            <a:off x="0" y="0"/>
            <a:ext cx="7560003" cy="10691996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0" tIns="0" rIns="0" bIns="0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0" y="0"/>
            <a:ext cx="7559637" cy="10691640"/>
          </a:xfrm>
          <a:custGeom>
            <a:avLst>
              <a:gd name="f1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4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4" name="Forma livre 3"/>
          <p:cNvSpPr/>
          <p:nvPr/>
        </p:nvSpPr>
        <p:spPr>
          <a:xfrm>
            <a:off x="0" y="0"/>
            <a:ext cx="7559637" cy="10691640"/>
          </a:xfrm>
          <a:custGeom>
            <a:avLst>
              <a:gd name="f1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4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Marcador de Posição da Imagem do Diapositivo 4"/>
          <p:cNvSpPr>
            <a:spLocks noGrp="1" noRot="1" noChangeAspect="1"/>
          </p:cNvSpPr>
          <p:nvPr>
            <p:ph type="sldImg" idx="2"/>
          </p:nvPr>
        </p:nvSpPr>
        <p:spPr>
          <a:xfrm>
            <a:off x="1106643" y="812517"/>
            <a:ext cx="5340242" cy="400391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Marcador de Posição de Notas 5"/>
          <p:cNvSpPr txBox="1">
            <a:spLocks noGrp="1"/>
          </p:cNvSpPr>
          <p:nvPr>
            <p:ph type="body" sz="quarter" idx="3"/>
          </p:nvPr>
        </p:nvSpPr>
        <p:spPr>
          <a:xfrm>
            <a:off x="755641" y="5078522"/>
            <a:ext cx="6043681" cy="48070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pt-PT"/>
          </a:p>
        </p:txBody>
      </p:sp>
      <p:sp>
        <p:nvSpPr>
          <p:cNvPr id="7" name="Marcador de Posição do Cabeçalho 6"/>
          <p:cNvSpPr txBox="1">
            <a:spLocks noGrp="1"/>
          </p:cNvSpPr>
          <p:nvPr>
            <p:ph type="hdr" sz="quarter"/>
          </p:nvPr>
        </p:nvSpPr>
        <p:spPr>
          <a:xfrm>
            <a:off x="0" y="-356"/>
            <a:ext cx="3276715" cy="53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0"/>
          <a:lstStyle>
            <a:lvl1pPr marL="0" marR="0" lvl="0" indent="0" algn="l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endParaRPr lang="pt-PT"/>
          </a:p>
        </p:txBody>
      </p:sp>
      <p:sp>
        <p:nvSpPr>
          <p:cNvPr id="8" name="Marcador de Posição da Data 7"/>
          <p:cNvSpPr txBox="1">
            <a:spLocks noGrp="1"/>
          </p:cNvSpPr>
          <p:nvPr>
            <p:ph type="dt" idx="1"/>
          </p:nvPr>
        </p:nvSpPr>
        <p:spPr>
          <a:xfrm>
            <a:off x="4278239" y="-356"/>
            <a:ext cx="3276715" cy="53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0"/>
          <a:lstStyle>
            <a:lvl1pPr marL="0" marR="0" lvl="0" indent="0" algn="r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endParaRPr lang="pt-PT"/>
          </a:p>
        </p:txBody>
      </p:sp>
      <p:sp>
        <p:nvSpPr>
          <p:cNvPr id="9" name="Marcador de Posição do Rodapé 8"/>
          <p:cNvSpPr txBox="1">
            <a:spLocks noGrp="1"/>
          </p:cNvSpPr>
          <p:nvPr>
            <p:ph type="ftr" sz="quarter" idx="4"/>
          </p:nvPr>
        </p:nvSpPr>
        <p:spPr>
          <a:xfrm>
            <a:off x="0" y="10155957"/>
            <a:ext cx="3276715" cy="53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0"/>
          <a:lstStyle>
            <a:lvl1pPr marL="0" marR="0" lvl="0" indent="0" algn="l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endParaRPr lang="pt-PT"/>
          </a:p>
        </p:txBody>
      </p:sp>
      <p:sp>
        <p:nvSpPr>
          <p:cNvPr id="10" name="Marcador de Posição do Número do Diapositivo 9"/>
          <p:cNvSpPr txBox="1">
            <a:spLocks noGrp="1"/>
          </p:cNvSpPr>
          <p:nvPr>
            <p:ph type="sldNum" sz="quarter" idx="5"/>
          </p:nvPr>
        </p:nvSpPr>
        <p:spPr>
          <a:xfrm>
            <a:off x="4278239" y="10155957"/>
            <a:ext cx="3276715" cy="53063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0"/>
          <a:lstStyle>
            <a:lvl1pPr marL="0" marR="0" lvl="0" indent="0" algn="r" defTabSz="914400" rtl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fld id="{1C19F5AE-5E1F-46A1-9ACD-986C044D1A97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577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0">
      <a:lnSpc>
        <a:spcPct val="100000"/>
      </a:lnSpc>
      <a:spcBef>
        <a:spcPts val="450"/>
      </a:spcBef>
      <a:spcAft>
        <a:spcPts val="0"/>
      </a:spcAft>
      <a:buNone/>
      <a:tabLst>
        <a:tab pos="0" algn="l"/>
        <a:tab pos="448915" algn="l"/>
        <a:tab pos="898196" algn="l"/>
        <a:tab pos="1347478" algn="l"/>
        <a:tab pos="1796759" algn="l"/>
        <a:tab pos="2246040" algn="l"/>
        <a:tab pos="2695322" algn="l"/>
        <a:tab pos="3144603" algn="l"/>
        <a:tab pos="3593875" algn="l"/>
        <a:tab pos="4043156" algn="l"/>
        <a:tab pos="4492438" algn="l"/>
        <a:tab pos="4941719" algn="l"/>
        <a:tab pos="5391000" algn="l"/>
        <a:tab pos="5840281" algn="l"/>
        <a:tab pos="6289563" algn="l"/>
        <a:tab pos="6738844" algn="l"/>
        <a:tab pos="7188116" algn="l"/>
        <a:tab pos="7637397" algn="l"/>
        <a:tab pos="8086679" algn="l"/>
        <a:tab pos="8535960" algn="l"/>
        <a:tab pos="8985241" algn="l"/>
      </a:tabLst>
      <a:defRPr lang="pt-PT" sz="1200" b="0" i="0" u="none" strike="noStrike" kern="0" cap="none" spc="0" baseline="0">
        <a:solidFill>
          <a:srgbClr val="000000"/>
        </a:solidFill>
        <a:uFillTx/>
        <a:latin typeface="Times New Roman" pitchFamily="18"/>
        <a:ea typeface="SimSun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1933" cy="4005264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1933" cy="4005264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106643" y="812883"/>
            <a:ext cx="5344924" cy="4008235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641" y="5078522"/>
            <a:ext cx="6043681" cy="4807439"/>
          </a:xfrm>
        </p:spPr>
        <p:txBody>
          <a:bodyPr>
            <a:spAutoFit/>
          </a:bodyPr>
          <a:lstStyle/>
          <a:p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Subtítulo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6F477C6-796E-492C-A557-BE9BF25B43E8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451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E85EF8D-9675-4980-89EA-65CC4EE619D6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49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6626227" y="1604964"/>
            <a:ext cx="2055808" cy="452119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964"/>
            <a:ext cx="6016623" cy="452119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A13C5A-72ED-4E37-807A-1E367F3BE996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848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Subtítulo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AA3241C-2CBE-44F4-9FB2-9F67BF465916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691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C36634-3FB5-4857-A7DF-3B0FC13D1112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366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/>
          <a:lstStyle>
            <a:lvl1pPr>
              <a:defRPr sz="4000" b="1" cap="all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B59E63-4D76-4240-ADB2-2C44CF8277FD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87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5420" cy="4521195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4645023" y="1600200"/>
            <a:ext cx="4037011" cy="4521195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D30FD2-0743-4A6F-ADB4-06540865422A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414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2400" b="1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2400" b="1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8" name="Marcador de Posição do Número do Diapositivo 7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F5206D-DF3A-4959-9F8A-DD7485CE374C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768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4" name="Marcador de Posição do Número do Diapositivo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26979FD-F78D-4666-864F-06F1A203C34C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859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3" name="Marcador de Posição do Número do Diapositivo 2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52EF2BF-8D8A-4CDF-B20C-899AD7352F6C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249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/>
          <a:lstStyle>
            <a:lvl1pPr>
              <a:defRPr sz="2000" b="1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1400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382ED69-5C6B-4469-B580-913BDAE13573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410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A9C793-0F9C-4313-8FC1-A5CB28B64993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38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/>
          <a:lstStyle>
            <a:lvl1pPr>
              <a:defRPr sz="2000" b="1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/>
            </a:lvl1pPr>
          </a:lstStyle>
          <a:p>
            <a:pPr lvl="0"/>
            <a:endParaRPr lang="pt-PT"/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1400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E3C3D6-8B57-431F-A40A-5BBA43A40B03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105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3C8A04-7DE0-4614-A421-2A58334D24E6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060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6626227" y="274640"/>
            <a:ext cx="2055808" cy="5846765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6623" cy="584676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B1E755D-D6B4-4378-A526-350E8AE5718B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674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/>
          <a:lstStyle>
            <a:lvl1pPr>
              <a:defRPr sz="4000" b="1" cap="all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C26602-3773-4DEB-988E-43659A03187A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928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5420" cy="4521195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4645023" y="1604964"/>
            <a:ext cx="4037011" cy="4521195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667F9F-B541-4970-8A1C-FACE3A2C1D24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39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2400" b="1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2400" b="1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8" name="Marcador de Posição do Número do Diapositivo 7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98565B-4EC4-4606-96E2-4D6FC5D3DB32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328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4" name="Marcador de Posição do Número do Diapositivo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A2451B-700E-4A69-B66A-006F67D16857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526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3" name="Marcador de Posição do Número do Diapositivo 2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7ACB48-36EA-407E-95AF-F4152F11ED5C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5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/>
          <a:lstStyle>
            <a:lvl1pPr>
              <a:defRPr sz="2000" b="1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1400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C207C8-672F-45FE-9BE0-B3EF99938F29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237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/>
          <a:lstStyle>
            <a:lvl1pPr>
              <a:defRPr sz="2000" b="1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/>
            </a:lvl1pPr>
          </a:lstStyle>
          <a:p>
            <a:pPr lvl="0"/>
            <a:endParaRPr lang="pt-PT"/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tabLst>
                <a:tab pos="342717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362" algn="l"/>
                <a:tab pos="5390644" algn="l"/>
                <a:tab pos="5839916" algn="l"/>
                <a:tab pos="6289197" algn="l"/>
                <a:tab pos="6738478" algn="l"/>
                <a:tab pos="7187760" algn="l"/>
                <a:tab pos="7637041" algn="l"/>
                <a:tab pos="8086322" algn="l"/>
                <a:tab pos="8535603" algn="l"/>
                <a:tab pos="8984876" algn="l"/>
              </a:tabLst>
              <a:defRPr sz="1400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3BD312-285A-4131-805D-42FC429DD7C7}" type="slidenum"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10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 txBox="1">
            <a:spLocks noGrp="1"/>
          </p:cNvSpPr>
          <p:nvPr>
            <p:ph type="title"/>
          </p:nvPr>
        </p:nvSpPr>
        <p:spPr>
          <a:xfrm>
            <a:off x="685443" y="2130478"/>
            <a:ext cx="7767718" cy="14655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/>
          <a:p>
            <a:pPr lvl="0"/>
            <a:endParaRPr lang="pt-PT"/>
          </a:p>
        </p:txBody>
      </p:sp>
      <p:sp>
        <p:nvSpPr>
          <p:cNvPr id="3" name="Marcador de Posição da Data 2"/>
          <p:cNvSpPr txBox="1">
            <a:spLocks noGrp="1"/>
          </p:cNvSpPr>
          <p:nvPr>
            <p:ph type="dt" sz="half" idx="2"/>
          </p:nvPr>
        </p:nvSpPr>
        <p:spPr>
          <a:xfrm>
            <a:off x="456843" y="6356515"/>
            <a:ext cx="2128677" cy="3923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>
            <a:lvl1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SimSun" pitchFamily="2"/>
                <a:cs typeface="SimSun" pitchFamily="2"/>
              </a:defRPr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4" name="Forma livre 3"/>
          <p:cNvSpPr/>
          <p:nvPr/>
        </p:nvSpPr>
        <p:spPr>
          <a:xfrm>
            <a:off x="3124075" y="6356515"/>
            <a:ext cx="2895840" cy="36503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29043" cy="3923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>
            <a:lvl1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SimSun" pitchFamily="2"/>
                <a:cs typeface="SimSun" pitchFamily="2"/>
              </a:defRPr>
            </a:lvl1pPr>
          </a:lstStyle>
          <a:p>
            <a:pPr lvl="0"/>
            <a:fld id="{DF2783F6-B1FC-4B33-8522-A67E89A4F373}" type="slidenum">
              <a:t>‹nº›</a:t>
            </a:fld>
            <a:endParaRPr lang="pt-PT"/>
          </a:p>
        </p:txBody>
      </p:sp>
      <p:sp>
        <p:nvSpPr>
          <p:cNvPr id="6" name="Marcador de Posição do Texto 5"/>
          <p:cNvSpPr txBox="1">
            <a:spLocks noGrp="1"/>
          </p:cNvSpPr>
          <p:nvPr>
            <p:ph type="body" idx="1"/>
          </p:nvPr>
        </p:nvSpPr>
        <p:spPr>
          <a:xfrm>
            <a:off x="456843" y="1604515"/>
            <a:ext cx="8224918" cy="45215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defTabSz="914400" rtl="0" fontAlgn="auto" hangingPunct="1">
        <a:lnSpc>
          <a:spcPct val="102000"/>
        </a:lnSpc>
        <a:spcBef>
          <a:spcPts val="0"/>
        </a:spcBef>
        <a:spcAft>
          <a:spcPts val="0"/>
        </a:spcAft>
        <a:buNone/>
        <a:tabLst>
          <a:tab pos="0" algn="l"/>
          <a:tab pos="448915" algn="l"/>
          <a:tab pos="898196" algn="l"/>
          <a:tab pos="1347478" algn="l"/>
          <a:tab pos="1796759" algn="l"/>
          <a:tab pos="2246040" algn="l"/>
          <a:tab pos="2695322" algn="l"/>
          <a:tab pos="3144603" algn="l"/>
          <a:tab pos="3593875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</a:tabLst>
        <a:defRPr lang="pt-PT" sz="1800" b="0" i="0" u="none" strike="noStrike" kern="0" cap="none" spc="0" baseline="0">
          <a:solidFill>
            <a:srgbClr val="000000"/>
          </a:solidFill>
          <a:uFillTx/>
          <a:latin typeface="Calibri" pitchFamily="18"/>
          <a:ea typeface="SimSun" pitchFamily="2"/>
        </a:defRPr>
      </a:lvl1pPr>
    </p:titleStyle>
    <p:bodyStyle>
      <a:lvl1pPr marL="342717" marR="0" lvl="0" indent="-342717" algn="l" defTabSz="914400" rtl="0" fontAlgn="auto" hangingPunct="1">
        <a:lnSpc>
          <a:spcPct val="102000"/>
        </a:lnSpc>
        <a:spcBef>
          <a:spcPts val="0"/>
        </a:spcBef>
        <a:spcAft>
          <a:spcPts val="1425"/>
        </a:spcAft>
        <a:buNone/>
        <a:tabLst>
          <a:tab pos="342717" algn="l"/>
          <a:tab pos="448915" algn="l"/>
          <a:tab pos="898196" algn="l"/>
          <a:tab pos="1347478" algn="l"/>
          <a:tab pos="1796759" algn="l"/>
          <a:tab pos="2246040" algn="l"/>
          <a:tab pos="2695312" algn="l"/>
          <a:tab pos="3144594" algn="l"/>
          <a:tab pos="3593875" algn="l"/>
          <a:tab pos="4043156" algn="l"/>
          <a:tab pos="4492437" algn="l"/>
          <a:tab pos="4941353" algn="l"/>
          <a:tab pos="5390634" algn="l"/>
          <a:tab pos="5839916" algn="l"/>
          <a:tab pos="6289197" algn="l"/>
          <a:tab pos="6738478" algn="l"/>
          <a:tab pos="7187759" algn="l"/>
          <a:tab pos="7637032" algn="l"/>
          <a:tab pos="8086313" algn="l"/>
          <a:tab pos="8535594" algn="l"/>
          <a:tab pos="8984875" algn="l"/>
        </a:tabLst>
        <a:defRPr lang="pt-PT" sz="3200" b="0" i="0" u="none" strike="noStrike" kern="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1pPr>
      <a:lvl2pPr marL="742675" marR="0" lvl="1" indent="-285475" algn="l" defTabSz="914400" rtl="0" fontAlgn="auto" hangingPunct="1">
        <a:lnSpc>
          <a:spcPct val="102000"/>
        </a:lnSpc>
        <a:spcBef>
          <a:spcPts val="0"/>
        </a:spcBef>
        <a:spcAft>
          <a:spcPts val="1135"/>
        </a:spcAft>
        <a:buClr>
          <a:srgbClr val="000000"/>
        </a:buClr>
        <a:buSzPct val="100000"/>
        <a:buFont typeface="Times New Roman" pitchFamily="18"/>
        <a:buChar char="–"/>
        <a:tabLst>
          <a:tab pos="742675" algn="l"/>
          <a:tab pos="898196" algn="l"/>
          <a:tab pos="1347477" algn="l"/>
          <a:tab pos="1796758" algn="l"/>
          <a:tab pos="2246030" algn="l"/>
          <a:tab pos="2694955" algn="l"/>
          <a:tab pos="3144236" algn="l"/>
          <a:tab pos="3593518" algn="l"/>
          <a:tab pos="4042799" algn="l"/>
          <a:tab pos="4492071" algn="l"/>
          <a:tab pos="4941352" algn="l"/>
          <a:tab pos="5390634" algn="l"/>
          <a:tab pos="5839915" algn="l"/>
          <a:tab pos="6289196" algn="l"/>
          <a:tab pos="6738478" algn="l"/>
          <a:tab pos="7187750" algn="l"/>
          <a:tab pos="7637031" algn="l"/>
          <a:tab pos="8086312" algn="l"/>
          <a:tab pos="8535594" algn="l"/>
          <a:tab pos="8984875" algn="l"/>
          <a:tab pos="9434156" algn="l"/>
        </a:tabLst>
        <a:defRPr lang="pt-PT" sz="2400" b="0" i="0" u="none" strike="noStrike" kern="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2pPr>
      <a:lvl3pPr marL="1143000" marR="0" lvl="2" indent="-228600" algn="l" defTabSz="914400" rtl="0" fontAlgn="auto" hangingPunct="1">
        <a:lnSpc>
          <a:spcPct val="102000"/>
        </a:lnSpc>
        <a:spcBef>
          <a:spcPts val="0"/>
        </a:spcBef>
        <a:spcAft>
          <a:spcPts val="850"/>
        </a:spcAft>
        <a:buClr>
          <a:srgbClr val="000000"/>
        </a:buClr>
        <a:buSzPct val="100000"/>
        <a:buFont typeface="Times New Roman" pitchFamily="18"/>
        <a:buChar char="•"/>
        <a:tabLst>
          <a:tab pos="1143000" algn="l"/>
          <a:tab pos="1347478" algn="l"/>
          <a:tab pos="1796759" algn="l"/>
          <a:tab pos="2246040" algn="l"/>
          <a:tab pos="2695322" algn="l"/>
          <a:tab pos="3144603" algn="l"/>
          <a:tab pos="3593875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  <a:tab pos="9434157" algn="l"/>
          <a:tab pos="9883438" algn="l"/>
        </a:tabLst>
        <a:defRPr lang="pt-PT" sz="2000" b="0" i="0" u="none" strike="noStrike" kern="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3pPr>
      <a:lvl4pPr marL="1600200" marR="0" lvl="3" indent="-228600" algn="l" defTabSz="914400" rtl="0" fontAlgn="auto" hangingPunct="1">
        <a:lnSpc>
          <a:spcPct val="102000"/>
        </a:lnSpc>
        <a:spcBef>
          <a:spcPts val="0"/>
        </a:spcBef>
        <a:spcAft>
          <a:spcPts val="575"/>
        </a:spcAft>
        <a:buClr>
          <a:srgbClr val="000000"/>
        </a:buClr>
        <a:buSzPct val="100000"/>
        <a:buFont typeface="Times New Roman" pitchFamily="18"/>
        <a:buChar char="–"/>
        <a:tabLst>
          <a:tab pos="1600200" algn="l"/>
          <a:tab pos="1796759" algn="l"/>
          <a:tab pos="2246040" algn="l"/>
          <a:tab pos="2695322" algn="l"/>
          <a:tab pos="3144603" algn="l"/>
          <a:tab pos="3593884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  <a:tab pos="9434157" algn="l"/>
          <a:tab pos="9883438" algn="l"/>
          <a:tab pos="10332720" algn="l"/>
        </a:tabLst>
        <a:defRPr lang="pt-PT" sz="2000" b="0" i="0" u="none" strike="noStrike" kern="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4pPr>
      <a:lvl5pPr marL="2057400" marR="0" lvl="4" indent="-228600" algn="l" defTabSz="914400" rtl="0" fontAlgn="auto" hangingPunct="1">
        <a:lnSpc>
          <a:spcPct val="102000"/>
        </a:lnSpc>
        <a:spcBef>
          <a:spcPts val="0"/>
        </a:spcBef>
        <a:spcAft>
          <a:spcPts val="285"/>
        </a:spcAft>
        <a:buClr>
          <a:srgbClr val="000000"/>
        </a:buClr>
        <a:buSzPct val="100000"/>
        <a:buFont typeface="Times New Roman" pitchFamily="18"/>
        <a:buChar char="»"/>
        <a:tabLst>
          <a:tab pos="2057400" algn="l"/>
          <a:tab pos="2246040" algn="l"/>
          <a:tab pos="2695322" algn="l"/>
          <a:tab pos="3144603" algn="l"/>
          <a:tab pos="3593875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  <a:tab pos="9434157" algn="l"/>
          <a:tab pos="9883438" algn="l"/>
          <a:tab pos="10332720" algn="l"/>
          <a:tab pos="10782001" algn="l"/>
        </a:tabLst>
        <a:defRPr lang="pt-PT" sz="2000" b="0" i="0" u="none" strike="noStrike" kern="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5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 txBox="1">
            <a:spLocks noGrp="1"/>
          </p:cNvSpPr>
          <p:nvPr>
            <p:ph type="title"/>
          </p:nvPr>
        </p:nvSpPr>
        <p:spPr>
          <a:xfrm>
            <a:off x="456843" y="274676"/>
            <a:ext cx="8224918" cy="11386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/>
          <a:p>
            <a:pPr lvl="0"/>
            <a:endParaRPr lang="pt-PT"/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456843" y="1599843"/>
            <a:ext cx="8224918" cy="452159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2"/>
          </p:nvPr>
        </p:nvSpPr>
        <p:spPr>
          <a:xfrm>
            <a:off x="456843" y="6356158"/>
            <a:ext cx="2128677" cy="4118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r>
              <a:rPr lang="pt-PT"/>
              <a:t>10-05-2011</a:t>
            </a:r>
          </a:p>
        </p:txBody>
      </p:sp>
      <p:sp>
        <p:nvSpPr>
          <p:cNvPr id="5" name="Forma livre 4"/>
          <p:cNvSpPr/>
          <p:nvPr/>
        </p:nvSpPr>
        <p:spPr>
          <a:xfrm>
            <a:off x="3124075" y="6356515"/>
            <a:ext cx="2895840" cy="36503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29043" cy="4165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PT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fld id="{6AA500EB-F3EC-4916-8A78-50CCF10BD6E4}" type="slidenum"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defTabSz="914400" rtl="0" fontAlgn="auto" hangingPunct="1">
        <a:lnSpc>
          <a:spcPct val="102000"/>
        </a:lnSpc>
        <a:spcBef>
          <a:spcPts val="0"/>
        </a:spcBef>
        <a:spcAft>
          <a:spcPts val="0"/>
        </a:spcAft>
        <a:buNone/>
        <a:tabLst>
          <a:tab pos="0" algn="l"/>
          <a:tab pos="448915" algn="l"/>
          <a:tab pos="898196" algn="l"/>
          <a:tab pos="1347478" algn="l"/>
          <a:tab pos="1796759" algn="l"/>
          <a:tab pos="2246040" algn="l"/>
          <a:tab pos="2695322" algn="l"/>
          <a:tab pos="3144603" algn="l"/>
          <a:tab pos="3593875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</a:tabLst>
        <a:defRPr lang="pt-PT" sz="18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SimSun" pitchFamily="2"/>
        </a:defRPr>
      </a:lvl1pPr>
    </p:titleStyle>
    <p:bodyStyle>
      <a:lvl1pPr marL="342717" marR="0" lvl="0" indent="-342717" algn="l" defTabSz="914400" rtl="0" fontAlgn="auto" hangingPunct="1">
        <a:lnSpc>
          <a:spcPct val="102000"/>
        </a:lnSpc>
        <a:spcBef>
          <a:spcPts val="0"/>
        </a:spcBef>
        <a:spcAft>
          <a:spcPts val="1425"/>
        </a:spcAft>
        <a:buNone/>
        <a:tabLst>
          <a:tab pos="342717" algn="l"/>
          <a:tab pos="448915" algn="l"/>
          <a:tab pos="898196" algn="l"/>
          <a:tab pos="1347478" algn="l"/>
          <a:tab pos="1796759" algn="l"/>
          <a:tab pos="2246040" algn="l"/>
          <a:tab pos="2695312" algn="l"/>
          <a:tab pos="3144594" algn="l"/>
          <a:tab pos="3593875" algn="l"/>
          <a:tab pos="4043156" algn="l"/>
          <a:tab pos="4492437" algn="l"/>
          <a:tab pos="4941353" algn="l"/>
          <a:tab pos="5390634" algn="l"/>
          <a:tab pos="5839916" algn="l"/>
          <a:tab pos="6289197" algn="l"/>
          <a:tab pos="6738478" algn="l"/>
          <a:tab pos="7187759" algn="l"/>
          <a:tab pos="7637032" algn="l"/>
          <a:tab pos="8086313" algn="l"/>
          <a:tab pos="8535594" algn="l"/>
          <a:tab pos="8984875" algn="l"/>
        </a:tabLst>
        <a:defRPr lang="pt-PT" sz="3200" b="0" i="0" u="none" strike="noStrike" kern="120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1pPr>
      <a:lvl2pPr marL="742675" marR="0" lvl="1" indent="-285475" algn="l" defTabSz="914400" rtl="0" fontAlgn="auto" hangingPunct="1">
        <a:lnSpc>
          <a:spcPct val="102000"/>
        </a:lnSpc>
        <a:spcBef>
          <a:spcPts val="0"/>
        </a:spcBef>
        <a:spcAft>
          <a:spcPts val="1135"/>
        </a:spcAft>
        <a:buClr>
          <a:srgbClr val="000000"/>
        </a:buClr>
        <a:buSzPct val="100000"/>
        <a:buFont typeface="Times New Roman" pitchFamily="18"/>
        <a:buChar char="–"/>
        <a:tabLst>
          <a:tab pos="742675" algn="l"/>
          <a:tab pos="898196" algn="l"/>
          <a:tab pos="1347477" algn="l"/>
          <a:tab pos="1796758" algn="l"/>
          <a:tab pos="2246030" algn="l"/>
          <a:tab pos="2694955" algn="l"/>
          <a:tab pos="3144236" algn="l"/>
          <a:tab pos="3593518" algn="l"/>
          <a:tab pos="4042799" algn="l"/>
          <a:tab pos="4492071" algn="l"/>
          <a:tab pos="4941352" algn="l"/>
          <a:tab pos="5390634" algn="l"/>
          <a:tab pos="5839915" algn="l"/>
          <a:tab pos="6289196" algn="l"/>
          <a:tab pos="6738478" algn="l"/>
          <a:tab pos="7187750" algn="l"/>
          <a:tab pos="7637031" algn="l"/>
          <a:tab pos="8086312" algn="l"/>
          <a:tab pos="8535594" algn="l"/>
          <a:tab pos="8984875" algn="l"/>
          <a:tab pos="9434156" algn="l"/>
        </a:tabLst>
        <a:defRPr lang="pt-PT" sz="2400" b="0" i="0" u="none" strike="noStrike" kern="120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2pPr>
      <a:lvl3pPr marL="1143000" marR="0" lvl="2" indent="-228600" algn="l" defTabSz="914400" rtl="0" fontAlgn="auto" hangingPunct="1">
        <a:lnSpc>
          <a:spcPct val="102000"/>
        </a:lnSpc>
        <a:spcBef>
          <a:spcPts val="0"/>
        </a:spcBef>
        <a:spcAft>
          <a:spcPts val="850"/>
        </a:spcAft>
        <a:buClr>
          <a:srgbClr val="000000"/>
        </a:buClr>
        <a:buSzPct val="100000"/>
        <a:buFont typeface="Times New Roman" pitchFamily="18"/>
        <a:buChar char="•"/>
        <a:tabLst>
          <a:tab pos="1143000" algn="l"/>
          <a:tab pos="1347478" algn="l"/>
          <a:tab pos="1796759" algn="l"/>
          <a:tab pos="2246040" algn="l"/>
          <a:tab pos="2695322" algn="l"/>
          <a:tab pos="3144603" algn="l"/>
          <a:tab pos="3593875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  <a:tab pos="9434157" algn="l"/>
          <a:tab pos="9883438" algn="l"/>
        </a:tabLst>
        <a:defRPr lang="pt-PT" sz="2000" b="0" i="0" u="none" strike="noStrike" kern="120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3pPr>
      <a:lvl4pPr marL="1600200" marR="0" lvl="3" indent="-228600" algn="l" defTabSz="914400" rtl="0" fontAlgn="auto" hangingPunct="1">
        <a:lnSpc>
          <a:spcPct val="102000"/>
        </a:lnSpc>
        <a:spcBef>
          <a:spcPts val="0"/>
        </a:spcBef>
        <a:spcAft>
          <a:spcPts val="575"/>
        </a:spcAft>
        <a:buClr>
          <a:srgbClr val="000000"/>
        </a:buClr>
        <a:buSzPct val="100000"/>
        <a:buFont typeface="Times New Roman" pitchFamily="18"/>
        <a:buChar char="–"/>
        <a:tabLst>
          <a:tab pos="1600200" algn="l"/>
          <a:tab pos="1796759" algn="l"/>
          <a:tab pos="2246040" algn="l"/>
          <a:tab pos="2695322" algn="l"/>
          <a:tab pos="3144603" algn="l"/>
          <a:tab pos="3593884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  <a:tab pos="9434157" algn="l"/>
          <a:tab pos="9883438" algn="l"/>
          <a:tab pos="10332720" algn="l"/>
        </a:tabLst>
        <a:defRPr lang="pt-PT" sz="2000" b="0" i="0" u="none" strike="noStrike" kern="120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4pPr>
      <a:lvl5pPr marL="2057400" marR="0" lvl="4" indent="-228600" algn="l" defTabSz="914400" rtl="0" fontAlgn="auto" hangingPunct="1">
        <a:lnSpc>
          <a:spcPct val="102000"/>
        </a:lnSpc>
        <a:spcBef>
          <a:spcPts val="0"/>
        </a:spcBef>
        <a:spcAft>
          <a:spcPts val="285"/>
        </a:spcAft>
        <a:buClr>
          <a:srgbClr val="000000"/>
        </a:buClr>
        <a:buSzPct val="100000"/>
        <a:buFont typeface="Times New Roman" pitchFamily="18"/>
        <a:buChar char="»"/>
        <a:tabLst>
          <a:tab pos="2057400" algn="l"/>
          <a:tab pos="2246040" algn="l"/>
          <a:tab pos="2695322" algn="l"/>
          <a:tab pos="3144603" algn="l"/>
          <a:tab pos="3593875" algn="l"/>
          <a:tab pos="4043156" algn="l"/>
          <a:tab pos="4492438" algn="l"/>
          <a:tab pos="4941719" algn="l"/>
          <a:tab pos="5391000" algn="l"/>
          <a:tab pos="5840281" algn="l"/>
          <a:tab pos="6289563" algn="l"/>
          <a:tab pos="6738844" algn="l"/>
          <a:tab pos="7188116" algn="l"/>
          <a:tab pos="7637397" algn="l"/>
          <a:tab pos="8086679" algn="l"/>
          <a:tab pos="8535960" algn="l"/>
          <a:tab pos="8985241" algn="l"/>
          <a:tab pos="9434157" algn="l"/>
          <a:tab pos="9883438" algn="l"/>
          <a:tab pos="10332720" algn="l"/>
          <a:tab pos="10782001" algn="l"/>
        </a:tabLst>
        <a:defRPr lang="pt-PT" sz="2000" b="0" i="0" u="none" strike="noStrike" kern="1200" cap="none" spc="0" baseline="0">
          <a:solidFill>
            <a:srgbClr val="000000"/>
          </a:solidFill>
          <a:uFillTx/>
          <a:latin typeface="Calibri" pitchFamily="2"/>
          <a:ea typeface="SimSun" pitchFamily="2"/>
          <a:cs typeface="SimSun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685443" y="1897181"/>
            <a:ext cx="8062923" cy="1387803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800" b="1" dirty="0"/>
              <a:t>1. ENERGIA – DO SOL PARA A TERRA </a:t>
            </a:r>
            <a:r>
              <a:rPr lang="pt-PT" sz="4400" b="1" dirty="0"/>
              <a:t/>
            </a:r>
            <a:br>
              <a:rPr lang="pt-PT" sz="4400" b="1" dirty="0"/>
            </a:br>
            <a:endParaRPr lang="pt-PT" sz="4400" b="1" dirty="0"/>
          </a:p>
        </p:txBody>
      </p:sp>
      <p:sp>
        <p:nvSpPr>
          <p:cNvPr id="3" name="Forma livre 2"/>
          <p:cNvSpPr/>
          <p:nvPr/>
        </p:nvSpPr>
        <p:spPr>
          <a:xfrm>
            <a:off x="684355" y="1979639"/>
            <a:ext cx="8315279" cy="702115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/>
            </a:r>
            <a:br>
              <a:rPr lang="pt-PT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endParaRPr lang="pt-PT" sz="1800" b="1" i="0" u="none" strike="noStrike" kern="1200" cap="none" spc="0" baseline="0" dirty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Forma livre 3"/>
          <p:cNvSpPr/>
          <p:nvPr/>
        </p:nvSpPr>
        <p:spPr>
          <a:xfrm>
            <a:off x="809637" y="5300639"/>
            <a:ext cx="6858000" cy="914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Escola Secundária Maria Lamas – Torres Novas</a:t>
            </a:r>
            <a:br>
              <a:rPr lang="pt-PT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Física e Química A – 10º Ano</a:t>
            </a:r>
            <a:br>
              <a:rPr lang="pt-PT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Nelson Alves Correia</a:t>
            </a:r>
          </a:p>
        </p:txBody>
      </p:sp>
      <p:sp>
        <p:nvSpPr>
          <p:cNvPr id="5" name="Forma livre 4"/>
          <p:cNvSpPr/>
          <p:nvPr/>
        </p:nvSpPr>
        <p:spPr>
          <a:xfrm>
            <a:off x="684355" y="519123"/>
            <a:ext cx="8064358" cy="50327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FÍSICA – UNIDADE 1 – DO SOL AO AQUECIMENTO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806756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Absorção e Emissão de Energia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260363"/>
            <a:ext cx="8229600" cy="5003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 absorção, reflexão e emissão de radiação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dependem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superfície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(forma e tipo de material).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Poder de absorção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- Capacidade que um corpo tem para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absorver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radiação.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Poder de emissão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ou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emissividade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(e) - Capacidade que um corpo tem para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emitir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radiação. Pode ter valores entre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0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1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806756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Absorção e Emissão de Energia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260363"/>
            <a:ext cx="8229600" cy="5003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corpos que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não emitem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radiação têm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emissividade zero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corpos que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máximo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de radiação a uma dada temperatura têm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emissividade um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28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Quando um corpo absorve e emite radiação no mesmo comprimento de onda: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Um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baixo poder de absorção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Calibri" pitchFamily="2"/>
              </a:rPr>
              <a:t>→ U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baixo poder de emissão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Um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alto poder de absorção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Calibri" pitchFamily="2"/>
              </a:rPr>
              <a:t>→ U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alto poder de emissão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1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260363"/>
            <a:ext cx="8229600" cy="5003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Cubo de Leslie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- Cubo com 4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superfícies diferentes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(preta, branca, polida e baça) e um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termómetro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, que mede o aumento 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do cubo ao longo do tempo, quando uma das superfícies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absorve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radiação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visível.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482916" y="3105000"/>
            <a:ext cx="4356000" cy="28353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vre 3"/>
          <p:cNvSpPr/>
          <p:nvPr/>
        </p:nvSpPr>
        <p:spPr>
          <a:xfrm>
            <a:off x="457200" y="274676"/>
            <a:ext cx="8229600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Absorção e Emissão de Energia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260363"/>
            <a:ext cx="8229600" cy="5003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O aumento 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do cubo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maior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quando as superfícies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preta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baça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são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iluminadas.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Quanto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maior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for o aumento 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num corpo, devido a uma radiação,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maior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é o seu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poder de absorção</a:t>
            </a:r>
            <a:b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 o seu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poder de emissão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para essa radiação.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Absorção e Emissão de Energia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85718" y="2184483"/>
            <a:ext cx="8055004" cy="25318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260363"/>
            <a:ext cx="8229600" cy="234000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 superfície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preta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absorve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muita radiação visível,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aquece mais</a:t>
            </a:r>
            <a:b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emite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radiação infravermelha. É um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bom absorsor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de radiação visível e um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bom emissor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de radiação infravermelha.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superfície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branca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absorve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pouca radiação visível (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reflecte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 maior parte 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aquece menos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) 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radiação infravermelha.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Absorção e Emissão de Energia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1044720" y="3600358"/>
            <a:ext cx="6875281" cy="2700360"/>
            <a:chOff x="1044720" y="3600358"/>
            <a:chExt cx="6875281" cy="2700360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1044720" y="3600358"/>
              <a:ext cx="3419279" cy="27003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4645078" y="3600358"/>
              <a:ext cx="3274923" cy="270036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539642" y="336599"/>
            <a:ext cx="8229600" cy="922684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Corpo Negro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260363"/>
            <a:ext cx="8542443" cy="48657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corpos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não absorvem toda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 radiação que incide sobre eles.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Corpo negro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– Corpo teórico que absorve e emite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toda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 radiação incidente. Tem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emissividade 1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 é um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emissor perfeito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(emite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máxima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radiação possível à temperatura a que se encontra).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Potência irradiada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– Energia emitida por um corpo em cada unidade de tempo.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Para uma dada temperatura,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maior potência irradiada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, por unidade de área, é a 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corpo negro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806756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Lei de Stefan-Boltzmann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260363"/>
            <a:ext cx="8229600" cy="48657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Lei de Stefan-Boltzmann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–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potência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total irradiada por uma superfície é directamente proporcional à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área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sua superfície e à quarta potência da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absoluta: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Quando um corpo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absorve 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de uma radiação,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potência irradiada aumentam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35281" y="2622599"/>
            <a:ext cx="2817714" cy="2417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806756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Lei de Stefan-Boltzmann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600200"/>
            <a:ext cx="8229600" cy="45259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4279" y="1330195"/>
            <a:ext cx="8685364" cy="3854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986043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Deslocamento de Wien</a:t>
            </a:r>
          </a:p>
        </p:txBody>
      </p:sp>
      <p:sp>
        <p:nvSpPr>
          <p:cNvPr id="3" name="Forma livre 2"/>
          <p:cNvSpPr/>
          <p:nvPr/>
        </p:nvSpPr>
        <p:spPr>
          <a:xfrm>
            <a:off x="539642" y="1260363"/>
            <a:ext cx="8229600" cy="631188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corpos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emitem radiação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 qualquer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mas para cada temperatura há um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comprimento de onda</a:t>
            </a:r>
            <a:b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 que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emissão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de radiação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máxima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Deslocamento de Wien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–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comprimento de onda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(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0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)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do máximo de radiação emitida pelo corpo desloca-se para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valores menores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quando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(T)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aumenta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1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diminui 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Calibri" pitchFamily="2"/>
              </a:rPr>
              <a:t>→ 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aumenta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1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aumenta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Calibri" pitchFamily="2"/>
              </a:rPr>
              <a:t>→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diminui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1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073316" y="3959278"/>
            <a:ext cx="3406679" cy="107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11123" y="1260363"/>
            <a:ext cx="8229600" cy="5040355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Um corpo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quente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emite radiação com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potência maior</a:t>
            </a:r>
            <a:b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do que um corpo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frio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, mas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comprimento de onda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da radiação máxima emitida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menor.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Se a radiação emitida for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visível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,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corresponde à 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radiação máxima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0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radiação emitida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varia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com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do corpo.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Quando um corpo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aquece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 emite luz visível,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Calibri" pitchFamily="2"/>
                <a:cs typeface="Calibri" pitchFamily="2"/>
              </a:rPr>
              <a:t>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aumenta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1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diminui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radiação emitida muda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vermelho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, para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amarelo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 depois para 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azul esbranquiçado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Deslocamento de Wien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806756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OBJECTIVOS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079641"/>
            <a:ext cx="8229600" cy="504648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Explicar o fenómeno de manutenção da temperatura média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da Terra.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Indicar que todos os corpos irradiam energia.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Reconhecer e interpretar a Lei de Stefan-Boltzmann.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Identificar e explicar o deslocamento de Wien.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Relacionar as zonas do espectro em que é máxima a potência irradiada pelo Sol e pela Terra com as respectivas temperaturas.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260363"/>
            <a:ext cx="8229600" cy="5003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O deslocamento de Wien permite relacionar as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zonas do espectro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, em que é máxima a potência irradiada pelo Sol e pela Terra (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0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), com as suas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Sol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apresenta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de cerca de 5780 K.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Pelo deslocamento de Wien: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Este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comprimento de onda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corresponde à potência máxima emitida pelo Sol e localiza-se na zona 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luz visível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do espectro electromagnético.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43237" y="3235320"/>
            <a:ext cx="3237122" cy="108432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vre 3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Deslocamento de Wien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260363"/>
            <a:ext cx="8229600" cy="48657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342717" marR="0" lvl="0" indent="-338044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Terra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apresenta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de cerca de 288 K (15 ºC).</a:t>
            </a:r>
          </a:p>
          <a:p>
            <a:pPr marL="342717" marR="0" lvl="0" indent="-338044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Pelo deslocamento de Wien:</a:t>
            </a:r>
          </a:p>
          <a:p>
            <a:pPr marL="342717" marR="0" lvl="0" indent="-338044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910"/>
              </a:spcBef>
              <a:spcAft>
                <a:spcPts val="1425"/>
              </a:spcAft>
              <a:buNone/>
              <a:tabLst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Este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comprimento de onda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corresponde à potência máxima emitida pela Terra e localiza-se na zona 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infravermelho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do espectro electromagnético.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19643" y="2014560"/>
            <a:ext cx="3419279" cy="10461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vre 3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Deslocamento de Wien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079641"/>
            <a:ext cx="8229600" cy="518472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O deslocamento de Wien permite relacionar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0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)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de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estrela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com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à superfície: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13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Uma estrela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vermelha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emite mais radiação vermelha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(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1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maior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) e tem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 menor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Uma estrela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amarela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emite a mesma energia em todo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espectro visível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Uma estrela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azul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emite mais radiação azul (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ea typeface="Symbol" pitchFamily="2"/>
                <a:cs typeface="Symbol" pitchFamily="2"/>
              </a:rPr>
              <a:t></a:t>
            </a:r>
            <a:r>
              <a:rPr lang="pt-PT" sz="2400" b="1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Symbol" pitchFamily="2"/>
                <a:cs typeface="Symbol" pitchFamily="2"/>
              </a:rPr>
              <a:t>máx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menor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) e tem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 maior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Deslocamento de Wien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079641"/>
            <a:ext cx="8229600" cy="518472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Deslocamento de Wien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5999" y="1439997"/>
            <a:ext cx="2855881" cy="270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132002" y="1439997"/>
            <a:ext cx="3060716" cy="270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227640" y="1439997"/>
            <a:ext cx="2694243" cy="270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600200"/>
            <a:ext cx="8229600" cy="45259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0162" y="1252435"/>
            <a:ext cx="8799481" cy="34275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vre 3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Deslocamento de Wien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079641"/>
            <a:ext cx="8229600" cy="518472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Sistema termodinâmico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– É um sistema em que ocorrem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transferências de 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entre outros sistemas e em que se verifica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variação da energia interna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do sistema. Obedece às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leis da termodinâmica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Tipos de sistemas termodinâmicos: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1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Sistema Termodinâmico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355" y="3324237"/>
            <a:ext cx="8629558" cy="20764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806756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Lei Zero da Termodinâmica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260363"/>
            <a:ext cx="8229600" cy="650736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Lei Zero da Termodinâmica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- Dois sistemas 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equilíbrio térmico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(com a mesma temperatura), em contacto com um terceiro sistema, estão também em equilibrio térmico entre si.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Ocorre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transferência de 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entre os corpos, 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mais quente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para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mais frio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até que todos os corpos apresentam a mesma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(até que se atinja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equilíbrio térmico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Quando os corpos estão 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equilibrio térmico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energia que eles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absorvem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igual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à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que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corpos colocados no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mesmo local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têm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todos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mesma 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que é igual à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 do meio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que os rodeia.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79996" y="4319643"/>
            <a:ext cx="2200320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20720" y="1260363"/>
            <a:ext cx="7559637" cy="45007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rma livre 3"/>
          <p:cNvSpPr/>
          <p:nvPr/>
        </p:nvSpPr>
        <p:spPr>
          <a:xfrm>
            <a:off x="457200" y="274676"/>
            <a:ext cx="8229600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Lei Zero da Termodinâmica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2"/>
          <p:cNvSpPr/>
          <p:nvPr/>
        </p:nvSpPr>
        <p:spPr>
          <a:xfrm>
            <a:off x="457200" y="274676"/>
            <a:ext cx="8229600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Lei Zero da Termodinâmica</a:t>
            </a:r>
          </a:p>
        </p:txBody>
      </p:sp>
      <p:pic>
        <p:nvPicPr>
          <p:cNvPr id="3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8274" y="1619283"/>
            <a:ext cx="5930999" cy="3600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19642" y="3959278"/>
            <a:ext cx="3256196" cy="1979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6843" y="274676"/>
            <a:ext cx="8226363" cy="1278358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Temperatura Média de Equilíbrio Radiativo</a:t>
            </a:r>
            <a:br>
              <a:rPr lang="pt-PT" sz="3200" b="1"/>
            </a:br>
            <a:r>
              <a:rPr lang="pt-PT" sz="3200" b="1"/>
              <a:t>da Terra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600200"/>
            <a:ext cx="8229600" cy="537228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Terra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absorve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energia e encontra-se 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equilíbrio térmico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(equilíbrio radiativo) com a sua vizinhança.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média à superfície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constante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(15 ºC), porque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potência da radiação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do Sol que a Terra absorve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igual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à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potência da radiação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emitida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pela Terra (a taxa de absorção de radiação é igual à taxa de emissão de radiação).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95638" y="4241883"/>
            <a:ext cx="4795561" cy="2309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079641"/>
            <a:ext cx="8229600" cy="522967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Identificar um sistema termodinâmico.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Identificar e caracterizar situações de equilíbrio térmico.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Explicitar o significado da Lei Zero da Termodinâmica.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Determinar a temperatura média de equilíbrio </a:t>
            </a:r>
            <a:r>
              <a:rPr lang="pt-P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radiativo</a:t>
            </a: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Terra como um todo e interpretar o valor real da sua temperatura média.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Interpretar o papel fundamental da utilização da energia solar na sociedade actual</a:t>
            </a:r>
            <a:r>
              <a:rPr lang="pt-PT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  <a:endParaRPr lang="pt-PT" sz="2400" b="0" i="0" u="none" strike="noStrike" kern="1200" cap="none" spc="0" baseline="0" dirty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OBJECTIVOS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360355" y="274676"/>
            <a:ext cx="8640723" cy="806756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Energia Solar: Colector Solar e Painel Fotovoltaico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079641"/>
            <a:ext cx="8229600" cy="80215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 Sol é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fonte de 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gratuita, limpa (não polui) e renovável (não se esgota).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energia do Sol deve ser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aproveitada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de modo a diminuir alguns dos problemas de poluição e de diminuição de reservas dos combustíveis fósseis.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Pode ser aproveitada para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aquecimento de fluidos</a:t>
            </a:r>
            <a:b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(painel solar térmico ou colector solar) e a produção de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eléctrica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(painel fotovoltaico).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079641"/>
            <a:ext cx="8229600" cy="802151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colectores solares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são muito utilizados em edifícios e piscinas para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aquecer água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Possuem tubos em contacto com uma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superfície receptora negra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coberta por uma ou mais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placas de vidro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que actuam como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estufas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radiação solar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absorvida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pela superfície negra, que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aquece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 transfere a energia na forma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calor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para o tubo com o fluido.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interna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do fluido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aumenta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o que provoca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aumento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360355" y="274676"/>
            <a:ext cx="8640723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Solar: Colector Solar e Painel Fotovoltaico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11123" y="1593716"/>
            <a:ext cx="8229600" cy="45259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1"/>
          <a:lstStyle/>
          <a:p>
            <a:pPr marL="0" marR="0" lvl="0" indent="0" algn="l" defTabSz="914400" rtl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SimSun" pitchFamily="2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23728" y="1658158"/>
            <a:ext cx="4398840" cy="21985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vre 3"/>
          <p:cNvSpPr/>
          <p:nvPr/>
        </p:nvSpPr>
        <p:spPr>
          <a:xfrm>
            <a:off x="360355" y="274676"/>
            <a:ext cx="8640723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SimSun" pitchFamily="2"/>
                <a:cs typeface="SimSun" pitchFamily="2"/>
              </a:rPr>
              <a:t>Energia Solar: Colector Solar e Painel Fotovoltaico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57200" y="1079641"/>
            <a:ext cx="8229600" cy="717551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painéis fotovoltaicos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são constituídos por células fotovoltaicas que produzem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eléctrica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 partir da radiação solar, devido ao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efeito fotovoltaico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Estas células são formadas por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materiais semicondutores</a:t>
            </a:r>
            <a:b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(silício ou o germânio).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São utilizados como fontes de energia eléctrica para aparelhos eléctricos e electrónicos.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Os colectores solares e os painéis fotovoltaicos têm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desvantagem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de não funcionarem nos dias de mau tempo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 à noite.</a:t>
            </a:r>
          </a:p>
        </p:txBody>
      </p:sp>
      <p:sp>
        <p:nvSpPr>
          <p:cNvPr id="3" name="Forma livre 2"/>
          <p:cNvSpPr/>
          <p:nvPr/>
        </p:nvSpPr>
        <p:spPr>
          <a:xfrm>
            <a:off x="360355" y="274676"/>
            <a:ext cx="8640723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Solar: Colector Solar e Painel Fotovoltaico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411123" y="1593716"/>
            <a:ext cx="8229600" cy="45259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4" tIns="46798" rIns="90004" bIns="46798" anchor="ctr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360355" y="274676"/>
            <a:ext cx="8640723" cy="8064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Solar: Colector Solar e Painel Fotovoltaico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22402" y="1617199"/>
            <a:ext cx="5207041" cy="2846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539642" y="336599"/>
            <a:ext cx="8229600" cy="743398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CONTEÚDOS</a:t>
            </a:r>
          </a:p>
        </p:txBody>
      </p:sp>
      <p:sp>
        <p:nvSpPr>
          <p:cNvPr id="3" name="Forma livre 2"/>
          <p:cNvSpPr/>
          <p:nvPr/>
        </p:nvSpPr>
        <p:spPr>
          <a:xfrm>
            <a:off x="539642" y="1260363"/>
            <a:ext cx="8147157" cy="5399275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Balanço Energético da Terra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Emissão e Absorção de Energia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Corpo Negro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Lei de Stefan-</a:t>
            </a:r>
            <a:r>
              <a:rPr lang="pt-P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Boltzmann</a:t>
            </a:r>
            <a:endParaRPr lang="pt-PT" sz="2400" b="0" i="0" u="none" strike="noStrike" kern="1200" cap="none" spc="0" baseline="0" dirty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Deslocamento de </a:t>
            </a:r>
            <a:r>
              <a:rPr lang="pt-P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Wien</a:t>
            </a:r>
            <a:endParaRPr lang="pt-PT" sz="2400" b="0" i="0" u="none" strike="noStrike" kern="1200" cap="none" spc="0" baseline="0" dirty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Sistema Termodinâmico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Lei Zero da Termodinâmica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 Média de Equilíbrio </a:t>
            </a:r>
            <a:r>
              <a:rPr lang="pt-PT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Radiativo</a:t>
            </a: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Terra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2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Energia Solar: Colector Solar e Painel </a:t>
            </a:r>
            <a:r>
              <a:rPr lang="pt-PT" sz="24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Fotovoltaico</a:t>
            </a:r>
            <a:endParaRPr lang="pt-PT" sz="2400" b="0" i="0" u="none" strike="noStrike" kern="1200" cap="none" spc="0" baseline="0" dirty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986043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Balanço Energético da Terra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260363"/>
            <a:ext cx="8229600" cy="5003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Sol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é a principal fonte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Terra.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Esta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(na forma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radiação electromagnética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)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é necessária para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vida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e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aquecimento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Terra.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Se a Terra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absorvesse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toda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 radiação solar, a sua temperatura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aumentava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muito e não era possível existir vida.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temperatura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média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à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superfície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Terra é de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15 ºC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(288 K)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 este valor tem estado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constante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(não aumentou).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Isto acontece porque a Terra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absorve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energia do Sol,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mas também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energia.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539642" y="1260363"/>
            <a:ext cx="8280358" cy="48657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Quando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radiação solar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chega à Terra: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30%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reflectida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para o espaço, pela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atmosfera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(24%)</a:t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e pela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superfície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(6%);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26%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absorvida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pelos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gases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da atmosfera;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575"/>
              </a:spcBef>
              <a:spcAft>
                <a:spcPts val="57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44%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absorvida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pela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superfície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(solo e água).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47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/>
            </a:r>
            <a:b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</a:b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reflexão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é maior e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absorção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 é menor quando a atmosfera tem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nuvens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Lucida Sans Unicode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Balanço Energético da Terra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539642" y="1260363"/>
            <a:ext cx="8229600" cy="48657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radiação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solar que atinge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superfície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Terra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aumenta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 interna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superfície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Terra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radiação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infravermelha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maior parte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radiação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pela superfície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absorvida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pelos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gases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atmosfera (principalmente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vapor de água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e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</a:t>
            </a:r>
            <a:r>
              <a:rPr lang="pt-PT" sz="2400" b="1" i="0" u="none" strike="noStrike" kern="1200" cap="none" spc="0" baseline="-3300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2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que estão na troposfera e que são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gases de estufa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).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Estes gases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emitem 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radiação absorvida para 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superfície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Terra e para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espaço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restante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radiação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pela superfície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perde-se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no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espaço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Balanço Energético da Terra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vre 1"/>
          <p:cNvSpPr/>
          <p:nvPr/>
        </p:nvSpPr>
        <p:spPr>
          <a:xfrm>
            <a:off x="539642" y="1260363"/>
            <a:ext cx="8229600" cy="48657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 quantidade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energia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que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emitida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para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espaço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pela atmosfera e pela superfície é cerca de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70%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da energia da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radiação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solar que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chega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à Terra.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Juntando estes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70%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aos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30%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que são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reflectidos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para o espaço, pela atmosfera e pela superfície, verifica-se que: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85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quantidade de energia solar que a Terra recebe é igual à quantidade de energia reflectida e emitida para o espaço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t-PT" sz="2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Forma livre 2"/>
          <p:cNvSpPr/>
          <p:nvPr/>
        </p:nvSpPr>
        <p:spPr>
          <a:xfrm>
            <a:off x="457200" y="274676"/>
            <a:ext cx="8229600" cy="98567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32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Balanço Energético da Terra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8229600" cy="986043"/>
          </a:xfr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</a:pPr>
            <a:r>
              <a:rPr lang="pt-PT" sz="3200" b="1"/>
              <a:t>Balanço Energético da Terra</a:t>
            </a:r>
          </a:p>
        </p:txBody>
      </p:sp>
      <p:sp>
        <p:nvSpPr>
          <p:cNvPr id="3" name="Forma livre 2"/>
          <p:cNvSpPr/>
          <p:nvPr/>
        </p:nvSpPr>
        <p:spPr>
          <a:xfrm>
            <a:off x="457200" y="1260363"/>
            <a:ext cx="8229600" cy="5003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35"/>
              </a:spcBef>
              <a:spcAft>
                <a:spcPts val="142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Assim, a Terra está em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equilíbrio térmico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com o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espaço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, e por isso a sua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temperatura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média é </a:t>
            </a:r>
            <a:r>
              <a:rPr lang="pt-PT" sz="2400" b="1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constante</a:t>
            </a:r>
            <a:r>
              <a:rPr lang="pt-PT" sz="2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rPr>
              <a:t> (15 ºC).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39997" y="2519281"/>
            <a:ext cx="5940363" cy="3419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efiniçã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ítulo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34462</TotalTime>
  <Words>1316</Words>
  <Application>Microsoft Office PowerPoint</Application>
  <PresentationFormat>Apresentação no Ecrã (4:3)</PresentationFormat>
  <Paragraphs>149</Paragraphs>
  <Slides>34</Slides>
  <Notes>34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34</vt:i4>
      </vt:variant>
    </vt:vector>
  </HeadingPairs>
  <TitlesOfParts>
    <vt:vector size="36" baseType="lpstr">
      <vt:lpstr>Predefinição</vt:lpstr>
      <vt:lpstr>Título1</vt:lpstr>
      <vt:lpstr>1. ENERGIA – DO SOL PARA A TERRA  </vt:lpstr>
      <vt:lpstr>OBJECTIVOS</vt:lpstr>
      <vt:lpstr>Apresentação do PowerPoint</vt:lpstr>
      <vt:lpstr>CONTEÚDOS</vt:lpstr>
      <vt:lpstr>Balanço Energético da Terra</vt:lpstr>
      <vt:lpstr>Apresentação do PowerPoint</vt:lpstr>
      <vt:lpstr>Apresentação do PowerPoint</vt:lpstr>
      <vt:lpstr>Apresentação do PowerPoint</vt:lpstr>
      <vt:lpstr>Balanço Energético da Terra</vt:lpstr>
      <vt:lpstr>Absorção e Emissão de Energia</vt:lpstr>
      <vt:lpstr>Absorção e Emissão de Energia</vt:lpstr>
      <vt:lpstr>Apresentação do PowerPoint</vt:lpstr>
      <vt:lpstr>Apresentação do PowerPoint</vt:lpstr>
      <vt:lpstr>Apresentação do PowerPoint</vt:lpstr>
      <vt:lpstr>Corpo Negro</vt:lpstr>
      <vt:lpstr>Lei de Stefan-Boltzmann</vt:lpstr>
      <vt:lpstr>Lei de Stefan-Boltzmann</vt:lpstr>
      <vt:lpstr>Deslocamento de Wien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Lei Zero da Termodinâmica</vt:lpstr>
      <vt:lpstr>Apresentação do PowerPoint</vt:lpstr>
      <vt:lpstr>Apresentação do PowerPoint</vt:lpstr>
      <vt:lpstr>Temperatura Média de Equilíbrio Radiativo da Terra</vt:lpstr>
      <vt:lpstr>Energia Solar: Colector Solar e Painel Fotovoltaico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ENERGIA – DO SOL PARA A TERRA</dc:title>
  <dc:creator>Nelson</dc:creator>
  <cp:lastModifiedBy>Nelson</cp:lastModifiedBy>
  <cp:revision>3</cp:revision>
  <dcterms:created xsi:type="dcterms:W3CDTF">2011-05-27T15:43:24Z</dcterms:created>
  <dcterms:modified xsi:type="dcterms:W3CDTF">2011-05-27T16:56:57Z</dcterms:modified>
</cp:coreProperties>
</file>